
<file path=[Content_Types].xml><?xml version="1.0" encoding="utf-8"?>
<Types xmlns="http://schemas.openxmlformats.org/package/2006/content-types">
  <Default Extension="xml" ContentType="application/xml"/>
  <Default Extension="wmv" ContentType="video/unknown"/>
  <Default Extension="wav" ContentType="audio/wav"/>
  <Default Extension="jpeg" ContentType="image/jpeg"/>
  <Default Extension="mp3" ContentType="audio/unknown"/>
  <Default Extension="jp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43"/>
  </p:notesMasterIdLst>
  <p:handoutMasterIdLst>
    <p:handoutMasterId r:id="rId44"/>
  </p:handoutMasterIdLst>
  <p:sldIdLst>
    <p:sldId id="293" r:id="rId2"/>
    <p:sldId id="278" r:id="rId3"/>
    <p:sldId id="256" r:id="rId4"/>
    <p:sldId id="279" r:id="rId5"/>
    <p:sldId id="257" r:id="rId6"/>
    <p:sldId id="263" r:id="rId7"/>
    <p:sldId id="276" r:id="rId8"/>
    <p:sldId id="300" r:id="rId9"/>
    <p:sldId id="301" r:id="rId10"/>
    <p:sldId id="302" r:id="rId11"/>
    <p:sldId id="259" r:id="rId12"/>
    <p:sldId id="285" r:id="rId13"/>
    <p:sldId id="286" r:id="rId14"/>
    <p:sldId id="287" r:id="rId15"/>
    <p:sldId id="264" r:id="rId16"/>
    <p:sldId id="280" r:id="rId17"/>
    <p:sldId id="291" r:id="rId18"/>
    <p:sldId id="288" r:id="rId19"/>
    <p:sldId id="289" r:id="rId20"/>
    <p:sldId id="290" r:id="rId21"/>
    <p:sldId id="275" r:id="rId22"/>
    <p:sldId id="292" r:id="rId23"/>
    <p:sldId id="277" r:id="rId24"/>
    <p:sldId id="258" r:id="rId25"/>
    <p:sldId id="261" r:id="rId26"/>
    <p:sldId id="281" r:id="rId27"/>
    <p:sldId id="266" r:id="rId28"/>
    <p:sldId id="265" r:id="rId29"/>
    <p:sldId id="274" r:id="rId30"/>
    <p:sldId id="270" r:id="rId31"/>
    <p:sldId id="267" r:id="rId32"/>
    <p:sldId id="268" r:id="rId33"/>
    <p:sldId id="269" r:id="rId34"/>
    <p:sldId id="271" r:id="rId35"/>
    <p:sldId id="262" r:id="rId36"/>
    <p:sldId id="260" r:id="rId37"/>
    <p:sldId id="294" r:id="rId38"/>
    <p:sldId id="295" r:id="rId39"/>
    <p:sldId id="296" r:id="rId40"/>
    <p:sldId id="297" r:id="rId41"/>
    <p:sldId id="298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146" autoAdjust="0"/>
  </p:normalViewPr>
  <p:slideViewPr>
    <p:cSldViewPr snapToObjects="1">
      <p:cViewPr varScale="1">
        <p:scale>
          <a:sx n="67" d="100"/>
          <a:sy n="67" d="100"/>
        </p:scale>
        <p:origin x="-1848" y="-104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7F7184-C20D-3148-855E-2E4331C2562A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5ABB2-2865-994C-90D6-E9DE5C3CAC3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8882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wmv>
</file>

<file path=ppt/media/media2.mp3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0CB023-C91D-AF4D-8EC3-6FDE5713993F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096D1-FE72-3941-820F-AE4A3F380E0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960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Play</a:t>
            </a:r>
            <a:r>
              <a:rPr lang="en-US" baseline="0" dirty="0" smtClean="0"/>
              <a:t> video – how to get a job in times of crisis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364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About yourself example: “At my current job, I was instrumental in reducing overtime by 50%.”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Genuine weakness: not “I work too many hours”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“I’ll need more information about the job and the responsibilities involved before we can begin to discuss salary. </a:t>
            </a:r>
            <a:r>
              <a:rPr lang="en-US" smtClean="0"/>
              <a:t>Can you give me an idea of the range budgeted for this position?”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Start here!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8814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baseline="0" dirty="0" smtClean="0">
                <a:solidFill>
                  <a:srgbClr val="FF0000"/>
                </a:solidFill>
              </a:rPr>
              <a:t>Calculators are allowed</a:t>
            </a:r>
            <a:endParaRPr lang="en-US" b="1" dirty="0" smtClean="0">
              <a:solidFill>
                <a:srgbClr val="FF0000"/>
              </a:solidFill>
            </a:endParaRP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B26DD-E71F-2D46-9E17-14C1973AD48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2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B26DD-E71F-2D46-9E17-14C1973AD48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2449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smtClean="0"/>
              <a:t>Technical</a:t>
            </a:r>
          </a:p>
          <a:p>
            <a:r>
              <a:rPr lang="en-US" dirty="0" smtClean="0"/>
              <a:t>While</a:t>
            </a:r>
            <a:r>
              <a:rPr lang="en-US" baseline="0" dirty="0" smtClean="0"/>
              <a:t> a chicken lays her eggs sequentially, multiple chickens lay in parallel.</a:t>
            </a:r>
          </a:p>
          <a:p>
            <a:r>
              <a:rPr lang="en-US" baseline="0" dirty="0" smtClean="0"/>
              <a:t>Does the candidate see where things are sequential and where things are concurrent?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B26DD-E71F-2D46-9E17-14C1973AD48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3050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My answer: I walk almost everywhere, 3 months on a tank of gas, people block sidewalks and force me into street, as I walk by I</a:t>
            </a:r>
            <a:r>
              <a:rPr lang="en-US" baseline="0" dirty="0" smtClean="0"/>
              <a:t> smile because it’s silly to have sidewalk rage</a:t>
            </a:r>
          </a:p>
          <a:p>
            <a:r>
              <a:rPr lang="en-US" baseline="0" dirty="0" smtClean="0"/>
              <a:t>Note: revealed personality, show coping mechanism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Arrive early: allow for weather,</a:t>
            </a:r>
            <a:r>
              <a:rPr lang="en-US" baseline="0" dirty="0" smtClean="0"/>
              <a:t> traffic</a:t>
            </a:r>
            <a:endParaRPr lang="en-US" dirty="0" smtClean="0"/>
          </a:p>
          <a:p>
            <a:r>
              <a:rPr lang="en-US" baseline="0" dirty="0" smtClean="0"/>
              <a:t>Pay attention: full focus on interviewer, don’t shuffle papers, rummage through your bag</a:t>
            </a:r>
          </a:p>
          <a:p>
            <a:r>
              <a:rPr lang="en-US" baseline="0" dirty="0" smtClean="0"/>
              <a:t>Asking questions will be addressed in detail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10 minute video 5 minutes before the hour, but kill it just before </a:t>
            </a:r>
            <a:r>
              <a:rPr lang="en-US" smtClean="0"/>
              <a:t>the hour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960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Evaluated: including the receptionist,</a:t>
            </a:r>
            <a:r>
              <a:rPr lang="en-US" baseline="0" dirty="0" smtClean="0"/>
              <a:t> secretary</a:t>
            </a:r>
          </a:p>
          <a:p>
            <a:r>
              <a:rPr lang="en-US" baseline="0" dirty="0" smtClean="0"/>
              <a:t>	Don’t get too comfortable – e.g., public grooming</a:t>
            </a:r>
          </a:p>
          <a:p>
            <a:r>
              <a:rPr lang="en-US" baseline="0" dirty="0" smtClean="0"/>
              <a:t>	including meals</a:t>
            </a:r>
          </a:p>
          <a:p>
            <a:r>
              <a:rPr lang="en-US" dirty="0" smtClean="0"/>
              <a:t>What’s in it for</a:t>
            </a:r>
            <a:r>
              <a:rPr lang="en-US" baseline="0" dirty="0" smtClean="0"/>
              <a:t> you</a:t>
            </a:r>
          </a:p>
          <a:p>
            <a:r>
              <a:rPr lang="en-US" baseline="0" dirty="0" smtClean="0"/>
              <a:t>	Salary, benefits, vacation, promotions, raises,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Nerves: throw up on interviewer, tap your pen,</a:t>
            </a:r>
            <a:r>
              <a:rPr lang="en-US" baseline="0" dirty="0" smtClean="0"/>
              <a:t> fiddle with papers, twist a ring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candidate should not raise these issues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481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Example: Do you have a family?</a:t>
            </a:r>
          </a:p>
          <a:p>
            <a:r>
              <a:rPr lang="en-US" dirty="0" smtClean="0"/>
              <a:t>Answer: I can travel. I can work</a:t>
            </a:r>
            <a:r>
              <a:rPr lang="en-US" baseline="0" dirty="0" smtClean="0"/>
              <a:t> some evenings and weekends.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9666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Legal</a:t>
            </a:r>
            <a:r>
              <a:rPr lang="en-US" baseline="0" dirty="0" smtClean="0"/>
              <a:t> – the information they are probably </a:t>
            </a:r>
            <a:r>
              <a:rPr lang="en-US" baseline="0" smtClean="0"/>
              <a:t>looking for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448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is no legal question</a:t>
            </a:r>
            <a:r>
              <a:rPr lang="en-US" baseline="0" dirty="0" smtClean="0"/>
              <a:t> regarding race / color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295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Can</a:t>
            </a:r>
            <a:r>
              <a:rPr lang="en-US" baseline="0" dirty="0" smtClean="0"/>
              <a:t> be asked o</a:t>
            </a:r>
            <a:r>
              <a:rPr lang="en-US" dirty="0" smtClean="0"/>
              <a:t>nly if age is an issue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Over 40 - ageism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4719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Interviewers can inquire regarding professional societies that are relevant to the position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784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Gender questions are generally</a:t>
            </a:r>
            <a:r>
              <a:rPr lang="en-US" baseline="0" dirty="0" smtClean="0"/>
              <a:t> illegal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4:45</a:t>
            </a:r>
          </a:p>
          <a:p>
            <a:r>
              <a:rPr lang="en-US" dirty="0" smtClean="0"/>
              <a:t>Dress appropriately: research</a:t>
            </a:r>
            <a:r>
              <a:rPr lang="en-US" baseline="0" dirty="0" smtClean="0"/>
              <a:t> company dress code; </a:t>
            </a:r>
            <a:r>
              <a:rPr lang="en-US" dirty="0" smtClean="0"/>
              <a:t>match the company</a:t>
            </a:r>
            <a:r>
              <a:rPr lang="en-US" baseline="0" dirty="0" smtClean="0"/>
              <a:t> dress code or be one step up; no wrinkles in clothing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4832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on thank you note</a:t>
            </a:r>
            <a:r>
              <a:rPr lang="en-US" baseline="0" dirty="0" smtClean="0"/>
              <a:t> later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841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Don’t send exactly the same</a:t>
            </a:r>
            <a:r>
              <a:rPr lang="en-US" baseline="0" dirty="0" smtClean="0"/>
              <a:t> text to each interviewer</a:t>
            </a:r>
            <a:endParaRPr lang="en-US" dirty="0" smtClean="0"/>
          </a:p>
          <a:p>
            <a:r>
              <a:rPr lang="en-US" dirty="0" smtClean="0"/>
              <a:t>Soon – keep your name current</a:t>
            </a:r>
            <a:r>
              <a:rPr lang="en-US" baseline="0" dirty="0" smtClean="0"/>
              <a:t> with interviewers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AFAC-3DCD-FE46-8499-DAE95993CD7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391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020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Highlight something about the job, the company that stood out to you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AFAC-3DCD-FE46-8499-DAE95993CD7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94645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Issues,</a:t>
            </a:r>
            <a:r>
              <a:rPr lang="en-US" baseline="0" dirty="0" smtClean="0"/>
              <a:t> concerns – if you didn’t answer a question well</a:t>
            </a:r>
            <a:endParaRPr lang="en-US" dirty="0" smtClean="0"/>
          </a:p>
          <a:p>
            <a:r>
              <a:rPr lang="en-US" dirty="0" smtClean="0"/>
              <a:t>Continued conversation – example: follow up question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DAFAC-3DCD-FE46-8499-DAE95993CD7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88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Professional behavior</a:t>
            </a:r>
          </a:p>
          <a:p>
            <a:r>
              <a:rPr lang="en-US" dirty="0" smtClean="0"/>
              <a:t>	Don’t cuss, chew</a:t>
            </a:r>
            <a:r>
              <a:rPr lang="en-US" baseline="0" dirty="0" smtClean="0"/>
              <a:t> gum, burp, take off your shoes, forget to shower</a:t>
            </a:r>
          </a:p>
          <a:p>
            <a:r>
              <a:rPr lang="en-US" baseline="0" dirty="0" smtClean="0"/>
              <a:t>	Do everything that is appropriate in a business setting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Which model? Cargo or passenger?</a:t>
            </a:r>
          </a:p>
          <a:p>
            <a:r>
              <a:rPr lang="en-US" dirty="0" smtClean="0"/>
              <a:t>Think</a:t>
            </a:r>
            <a:r>
              <a:rPr lang="en-US" baseline="0" dirty="0" smtClean="0"/>
              <a:t> before jumping into a solution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upload.wikimedia.org</a:t>
            </a:r>
            <a:r>
              <a:rPr lang="en-US" dirty="0" smtClean="0"/>
              <a:t>/</a:t>
            </a:r>
            <a:r>
              <a:rPr lang="en-US" dirty="0" err="1" smtClean="0"/>
              <a:t>wikipedia</a:t>
            </a:r>
            <a:r>
              <a:rPr lang="en-US" dirty="0" smtClean="0"/>
              <a:t>/commons/f/f4/Boeing_747-400_Dreamliner_livery.jpg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276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Evaluate consequences first (environmental impact statement, tourism) before jumping</a:t>
            </a:r>
            <a:r>
              <a:rPr lang="en-US" baseline="0" dirty="0" smtClean="0"/>
              <a:t> into a solution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http://4.bp.blogspot.com/-uJkM02Gnw7g/USTSo8KoA7I/</a:t>
            </a:r>
            <a:r>
              <a:rPr lang="en-US" dirty="0" err="1" smtClean="0"/>
              <a:t>AAAAAAAAAdE</a:t>
            </a:r>
            <a:r>
              <a:rPr lang="en-US" dirty="0" smtClean="0"/>
              <a:t>/3X4OSlrCto0/s1600/Japan-</a:t>
            </a:r>
            <a:r>
              <a:rPr lang="en-US" dirty="0" err="1" smtClean="0"/>
              <a:t>Mt.Fuji_.jpg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878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First,</a:t>
            </a:r>
            <a:r>
              <a:rPr lang="en-US" baseline="0" dirty="0" smtClean="0"/>
              <a:t> establish criteria. Then evaluate each state.</a:t>
            </a:r>
          </a:p>
          <a:p>
            <a:r>
              <a:rPr lang="en-US" baseline="0" dirty="0" smtClean="0"/>
              <a:t>Or which state could survive being eliminated?</a:t>
            </a:r>
          </a:p>
          <a:p>
            <a:r>
              <a:rPr lang="en-US" baseline="0" smtClean="0"/>
              <a:t>Object evaluation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www.jurisdictions.steamforum.com</a:t>
            </a:r>
            <a:r>
              <a:rPr lang="en-US" dirty="0" smtClean="0"/>
              <a:t>/images/</a:t>
            </a:r>
            <a:r>
              <a:rPr lang="en-US" dirty="0" err="1" smtClean="0"/>
              <a:t>states_imgmap.jpg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255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Standard questions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Tell me about yourself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What is your greatest strength?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What is your greatest weakness?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Tell me about a time when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096D1-FE72-3941-820F-AE4A3F380E08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3124200"/>
            <a:ext cx="6477000" cy="1914144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800" y="5056632"/>
            <a:ext cx="6477000" cy="1174088"/>
          </a:xfrm>
        </p:spPr>
        <p:txBody>
          <a:bodyPr vert="horz" lIns="91440" tIns="0" rIns="45720" bIns="0" rtlCol="0">
            <a:normAutofit/>
          </a:bodyPr>
          <a:lstStyle>
            <a:lvl1pPr marL="0" indent="0" algn="l" defTabSz="914400" rtl="0" eaLnBrk="1" latinLnBrk="0" hangingPunct="1">
              <a:lnSpc>
                <a:spcPts val="2600"/>
              </a:lnSpc>
              <a:spcBef>
                <a:spcPts val="0"/>
              </a:spcBef>
              <a:buSzPct val="90000"/>
              <a:buFontTx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00216"/>
            <a:ext cx="19842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352" y="6300216"/>
            <a:ext cx="38130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300216"/>
            <a:ext cx="685800" cy="274320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690048"/>
            <a:ext cx="356393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0" y="368490"/>
            <a:ext cx="3566160" cy="562749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398" y="2866030"/>
            <a:ext cx="3563938" cy="2163171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7546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7544" y="2699982"/>
            <a:ext cx="3566160" cy="2163171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" name="Group 7"/>
          <p:cNvGrpSpPr/>
          <p:nvPr/>
        </p:nvGrpSpPr>
        <p:grpSpPr>
          <a:xfrm rot="21421631">
            <a:off x="629028" y="505650"/>
            <a:ext cx="3850925" cy="5516274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4"/>
          </p:nvPr>
        </p:nvSpPr>
        <p:spPr>
          <a:xfrm rot="21421631">
            <a:off x="808793" y="667560"/>
            <a:ext cx="3468664" cy="512472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3"/>
          <p:cNvGrpSpPr/>
          <p:nvPr/>
        </p:nvGrpSpPr>
        <p:grpSpPr>
          <a:xfrm rot="21214351">
            <a:off x="313409" y="3520798"/>
            <a:ext cx="4088024" cy="302602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6"/>
          </p:nvPr>
        </p:nvSpPr>
        <p:spPr>
          <a:xfrm rot="21214351">
            <a:off x="491057" y="3682579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232774">
            <a:off x="169481" y="241256"/>
            <a:ext cx="4088024" cy="3026020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347129" y="403037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3434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3432" y="2699982"/>
            <a:ext cx="3566160" cy="2163171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32774">
            <a:off x="2059282" y="379100"/>
            <a:ext cx="5031327" cy="3443312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8736"/>
            <a:ext cx="7315200" cy="98797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2248157" y="564564"/>
            <a:ext cx="4653577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13"/>
          <p:cNvGrpSpPr/>
          <p:nvPr/>
        </p:nvGrpSpPr>
        <p:grpSpPr>
          <a:xfrm rot="21420000">
            <a:off x="113687" y="116368"/>
            <a:ext cx="3969060" cy="370536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7"/>
          </p:nvPr>
        </p:nvSpPr>
        <p:spPr>
          <a:xfrm rot="21420000">
            <a:off x="299151" y="304998"/>
            <a:ext cx="3598455" cy="3334235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360000">
            <a:off x="4165479" y="323141"/>
            <a:ext cx="4792693" cy="3443312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6"/>
          </p:nvPr>
        </p:nvSpPr>
        <p:spPr>
          <a:xfrm rot="360000">
            <a:off x="4336486" y="507668"/>
            <a:ext cx="4432860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6106"/>
            <a:ext cx="7315200" cy="99060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51682" y="450851"/>
            <a:ext cx="846083" cy="5357812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450851"/>
            <a:ext cx="5943600" cy="53578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Watermark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22215" y="3200400"/>
            <a:ext cx="8021782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0813" y="3833095"/>
            <a:ext cx="4724400" cy="1209964"/>
          </a:xfrm>
        </p:spPr>
        <p:txBody>
          <a:bodyPr lIns="45720" tIns="0" rIns="45720" bIns="0" anchor="b" anchorCtr="0">
            <a:noAutofit/>
          </a:bodyPr>
          <a:lstStyle>
            <a:lvl1pPr algn="l">
              <a:lnSpc>
                <a:spcPts val="5000"/>
              </a:lnSpc>
              <a:defRPr sz="4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0813" y="5056909"/>
            <a:ext cx="4724400" cy="1156586"/>
          </a:xfrm>
        </p:spPr>
        <p:txBody>
          <a:bodyPr lIns="91440" tIns="0" rIns="45720" bIns="0">
            <a:normAutofit/>
          </a:bodyPr>
          <a:lstStyle>
            <a:lvl1pPr marL="0" indent="0" algn="l">
              <a:lnSpc>
                <a:spcPts val="2600"/>
              </a:lnSpc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98744"/>
            <a:ext cx="1981200" cy="273050"/>
          </a:xfrm>
        </p:spPr>
        <p:txBody>
          <a:bodyPr/>
          <a:lstStyle>
            <a:lvl1pPr algn="l">
              <a:defRPr sz="1100">
                <a:latin typeface="Rockwell" pitchFamily="18" charset="0"/>
              </a:defRPr>
            </a:lvl1pPr>
          </a:lstStyle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400" y="6298744"/>
            <a:ext cx="3810000" cy="27305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856" y="6312392"/>
            <a:ext cx="685800" cy="265089"/>
          </a:xfrm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94560"/>
            <a:ext cx="7772400" cy="1362075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57016"/>
            <a:ext cx="7772400" cy="987552"/>
          </a:xfrm>
        </p:spPr>
        <p:txBody>
          <a:bodyPr vert="horz" lIns="91440" tIns="0" rIns="45720" bIns="0" rtlCol="0" anchor="t" anchorCtr="0">
            <a:normAutofit/>
          </a:bodyPr>
          <a:lstStyle>
            <a:lvl1pPr marL="0" indent="0">
              <a:spcBef>
                <a:spcPct val="0"/>
              </a:spcBef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SzPct val="90000"/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Watermark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12693" y="1689847"/>
            <a:ext cx="8431303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196353"/>
            <a:ext cx="5334000" cy="1362075"/>
          </a:xfrm>
        </p:spPr>
        <p:txBody>
          <a:bodyPr lIns="45720" tIns="0" rIns="45720" bIns="0" anchor="b" anchorCtr="0"/>
          <a:lstStyle>
            <a:lvl1pPr algn="l">
              <a:lnSpc>
                <a:spcPts val="5000"/>
              </a:lnSpc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60618"/>
            <a:ext cx="5334000" cy="983087"/>
          </a:xfrm>
        </p:spPr>
        <p:txBody>
          <a:bodyPr tIns="0" rIns="45720" bIns="0" anchor="t" anchorCtr="0"/>
          <a:lstStyle>
            <a:lvl1pPr marL="0" indent="0"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2775" y="4069804"/>
            <a:ext cx="553878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1240000">
            <a:off x="654352" y="445180"/>
            <a:ext cx="5416247" cy="3630168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1240000">
            <a:off x="857677" y="632632"/>
            <a:ext cx="5009597" cy="325526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58117" y="5230906"/>
            <a:ext cx="5532958" cy="865093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326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7367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30247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6514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3" name="Picture 12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  <p:pic>
        <p:nvPicPr>
          <p:cNvPr id="12" name="Picture 11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4" name="Picture 13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6.png"/><Relationship Id="rId23" Type="http://schemas.openxmlformats.org/officeDocument/2006/relationships/image" Target="../media/image7.png"/><Relationship Id="rId24" Type="http://schemas.openxmlformats.org/officeDocument/2006/relationships/image" Target="../media/image8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503238"/>
            <a:ext cx="7313613" cy="868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735138"/>
            <a:ext cx="7313613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63438" y="6314461"/>
            <a:ext cx="1295400" cy="265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4D3167C3-290B-B243-B223-D7EF01FE5F59}" type="datetimeFigureOut">
              <a:rPr lang="en-US" smtClean="0"/>
              <a:pPr/>
              <a:t>1/15/14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2607" y="6305797"/>
            <a:ext cx="3717967" cy="259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21388" y="5476097"/>
            <a:ext cx="1483056" cy="851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</a:lstStyle>
          <a:p>
            <a:fld id="{7A26F030-4B92-9B4F-9538-9C196A227FE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  <p:sldLayoutId id="2147483756" r:id="rId18"/>
    <p:sldLayoutId id="2147483757" r:id="rId19"/>
    <p:sldLayoutId id="2147483758" r:id="rId20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3550" indent="-463550" algn="l" defTabSz="914400" rtl="0" eaLnBrk="1" latinLnBrk="0" hangingPunct="1">
        <a:spcBef>
          <a:spcPts val="2000"/>
        </a:spcBef>
        <a:buSzPct val="90000"/>
        <a:buFontTx/>
        <a:buBlip>
          <a:blip r:embed="rId22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SzPct val="90000"/>
        <a:buFontTx/>
        <a:buBlip>
          <a:blip r:embed="rId23"/>
        </a:buBlip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7025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938338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15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3.png"/><Relationship Id="rId1" Type="http://schemas.microsoft.com/office/2007/relationships/media" Target="../media/media1.wmv"/><Relationship Id="rId2" Type="http://schemas.openxmlformats.org/officeDocument/2006/relationships/video" Target="../media/media1.wmv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4.jpg"/><Relationship Id="rId6" Type="http://schemas.openxmlformats.org/officeDocument/2006/relationships/image" Target="../media/image15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job_interview_sort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800" r="-25800"/>
          <a:stretch>
            <a:fillRect/>
          </a:stretch>
        </p:blipFill>
        <p:spPr>
          <a:xfrm>
            <a:off x="914400" y="457200"/>
            <a:ext cx="7313613" cy="6096000"/>
          </a:xfrm>
        </p:spPr>
      </p:pic>
    </p:spTree>
    <p:extLst>
      <p:ext uri="{BB962C8B-B14F-4D97-AF65-F5344CB8AC3E}">
        <p14:creationId xmlns:p14="http://schemas.microsoft.com/office/powerpoint/2010/main" val="2539621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Which state should be eliminated from the United States</a:t>
            </a:r>
            <a:r>
              <a:rPr lang="en-US" sz="4000" dirty="0" smtClean="0"/>
              <a:t>?</a:t>
            </a:r>
            <a:endParaRPr lang="en-US" sz="4000" dirty="0"/>
          </a:p>
        </p:txBody>
      </p:sp>
      <p:pic>
        <p:nvPicPr>
          <p:cNvPr id="5" name="Content Placeholder 4" descr="states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416" r="-74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49996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Prepare answers to standard questions</a:t>
            </a:r>
          </a:p>
          <a:p>
            <a:r>
              <a:rPr lang="en-US" dirty="0"/>
              <a:t>Make prepared answers sound spontaneous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“Tell me about yourself.”</a:t>
            </a:r>
          </a:p>
          <a:p>
            <a:pPr lvl="1"/>
            <a:r>
              <a:rPr lang="en-US" dirty="0" smtClean="0"/>
              <a:t>Not an invitation for an autobiography</a:t>
            </a:r>
          </a:p>
          <a:p>
            <a:pPr lvl="1"/>
            <a:r>
              <a:rPr lang="en-US" dirty="0" smtClean="0"/>
              <a:t>Focus on academics and experience</a:t>
            </a:r>
          </a:p>
        </p:txBody>
      </p:sp>
    </p:spTree>
    <p:extLst>
      <p:ext uri="{BB962C8B-B14F-4D97-AF65-F5344CB8AC3E}">
        <p14:creationId xmlns:p14="http://schemas.microsoft.com/office/powerpoint/2010/main" val="1685505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“What is your greatest strength?”</a:t>
            </a:r>
          </a:p>
          <a:p>
            <a:pPr lvl="1"/>
            <a:r>
              <a:rPr lang="en-US" dirty="0" smtClean="0"/>
              <a:t>Relate your answer to the company or position</a:t>
            </a:r>
          </a:p>
        </p:txBody>
      </p:sp>
    </p:spTree>
    <p:extLst>
      <p:ext uri="{BB962C8B-B14F-4D97-AF65-F5344CB8AC3E}">
        <p14:creationId xmlns:p14="http://schemas.microsoft.com/office/powerpoint/2010/main" val="1324147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“What is your greatest weakness?”</a:t>
            </a:r>
          </a:p>
          <a:p>
            <a:pPr lvl="1"/>
            <a:r>
              <a:rPr lang="en-US" dirty="0" smtClean="0"/>
              <a:t>Genuine weakness</a:t>
            </a:r>
          </a:p>
          <a:p>
            <a:pPr lvl="1"/>
            <a:r>
              <a:rPr lang="en-US" dirty="0" smtClean="0"/>
              <a:t>Include what you do to compensate</a:t>
            </a:r>
          </a:p>
        </p:txBody>
      </p:sp>
    </p:spTree>
    <p:extLst>
      <p:ext uri="{BB962C8B-B14F-4D97-AF65-F5344CB8AC3E}">
        <p14:creationId xmlns:p14="http://schemas.microsoft.com/office/powerpoint/2010/main" val="1324147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Memorize </a:t>
            </a:r>
            <a:r>
              <a:rPr lang="en-US" dirty="0"/>
              <a:t>≥</a:t>
            </a:r>
            <a:r>
              <a:rPr lang="en-US" dirty="0" smtClean="0"/>
              <a:t>4 stories of achievement at work (or school)</a:t>
            </a:r>
          </a:p>
          <a:p>
            <a:pPr lvl="1"/>
            <a:r>
              <a:rPr lang="en-US" dirty="0" smtClean="0"/>
              <a:t>Circumstance</a:t>
            </a:r>
          </a:p>
          <a:p>
            <a:pPr lvl="1"/>
            <a:r>
              <a:rPr lang="en-US" dirty="0" smtClean="0"/>
              <a:t>Action</a:t>
            </a:r>
          </a:p>
          <a:p>
            <a:pPr lvl="1"/>
            <a:r>
              <a:rPr lang="en-US" dirty="0" smtClean="0"/>
              <a:t>Result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Behavioral question areas</a:t>
            </a:r>
          </a:p>
          <a:p>
            <a:pPr lvl="1"/>
            <a:r>
              <a:rPr lang="en-US" dirty="0" smtClean="0"/>
              <a:t>Teamwork</a:t>
            </a:r>
          </a:p>
          <a:p>
            <a:pPr lvl="1"/>
            <a:r>
              <a:rPr lang="en-US" dirty="0" smtClean="0"/>
              <a:t>Leadership</a:t>
            </a:r>
          </a:p>
          <a:p>
            <a:pPr lvl="1"/>
            <a:r>
              <a:rPr lang="en-US" dirty="0" smtClean="0"/>
              <a:t>Communication</a:t>
            </a:r>
          </a:p>
          <a:p>
            <a:pPr lvl="1"/>
            <a:r>
              <a:rPr lang="en-US" dirty="0" smtClean="0"/>
              <a:t>Problem solving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Listen and adjust your strategy as necessary</a:t>
            </a:r>
          </a:p>
          <a:p>
            <a:r>
              <a:rPr lang="en-US" dirty="0" smtClean="0"/>
              <a:t>Know the salary range you’re willing to accept</a:t>
            </a:r>
          </a:p>
          <a:p>
            <a:pPr lvl="1"/>
            <a:r>
              <a:rPr lang="en-US" dirty="0" smtClean="0"/>
              <a:t>Don’t raise the subject</a:t>
            </a:r>
          </a:p>
          <a:p>
            <a:pPr lvl="1"/>
            <a:r>
              <a:rPr lang="en-US" dirty="0" smtClean="0"/>
              <a:t>Disclose it only if forced to</a:t>
            </a:r>
          </a:p>
          <a:p>
            <a:pPr lvl="1"/>
            <a:r>
              <a:rPr lang="en-US" dirty="0" smtClean="0"/>
              <a:t>Provide a range</a:t>
            </a:r>
          </a:p>
        </p:txBody>
      </p:sp>
    </p:spTree>
    <p:extLst>
      <p:ext uri="{BB962C8B-B14F-4D97-AF65-F5344CB8AC3E}">
        <p14:creationId xmlns:p14="http://schemas.microsoft.com/office/powerpoint/2010/main" val="3865663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Organize </a:t>
            </a:r>
            <a:r>
              <a:rPr lang="en-US" smtClean="0"/>
              <a:t>Proposal Groups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562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 Interview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If 1½ chickens lay 1½ eggs in 1½ days, how long will it take two chickens to lay 32 eggs?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… how </a:t>
            </a:r>
            <a:r>
              <a:rPr lang="en-US" dirty="0"/>
              <a:t>oft would I have gathered you as a hen </a:t>
            </a:r>
            <a:r>
              <a:rPr lang="en-US" dirty="0" err="1"/>
              <a:t>gathereth</a:t>
            </a:r>
            <a:r>
              <a:rPr lang="en-US" dirty="0"/>
              <a:t> her chickens, and ye would not</a:t>
            </a:r>
            <a:r>
              <a:rPr lang="en-US" dirty="0" smtClean="0"/>
              <a:t>.</a:t>
            </a:r>
          </a:p>
          <a:p>
            <a:pPr marL="0" indent="0" algn="r">
              <a:spcBef>
                <a:spcPts val="0"/>
              </a:spcBef>
              <a:buNone/>
            </a:pPr>
            <a:r>
              <a:rPr lang="en-US" sz="1600" dirty="0" smtClean="0"/>
              <a:t>3 Nephi 10:5</a:t>
            </a:r>
            <a:endParaRPr lang="en-US" sz="1600" dirty="0"/>
          </a:p>
        </p:txBody>
      </p:sp>
      <p:pic>
        <p:nvPicPr>
          <p:cNvPr id="4" name="Jeopardy_think_music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86400" y="5638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132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324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1.5 </a:t>
            </a:r>
            <a:r>
              <a:rPr lang="en-US" dirty="0"/>
              <a:t>chickens, </a:t>
            </a:r>
            <a:r>
              <a:rPr lang="en-US" dirty="0" smtClean="0"/>
              <a:t>1.5 </a:t>
            </a:r>
            <a:r>
              <a:rPr lang="en-US" dirty="0"/>
              <a:t>eggs, 1.5 </a:t>
            </a:r>
            <a:r>
              <a:rPr lang="en-US" dirty="0" smtClean="0"/>
              <a:t>days</a:t>
            </a:r>
          </a:p>
          <a:p>
            <a:r>
              <a:rPr lang="en-US" dirty="0" smtClean="0"/>
              <a:t>3 </a:t>
            </a:r>
            <a:r>
              <a:rPr lang="en-US" dirty="0"/>
              <a:t>chickens, 3 </a:t>
            </a:r>
            <a:r>
              <a:rPr lang="en-US" dirty="0" smtClean="0"/>
              <a:t>eggs</a:t>
            </a:r>
            <a:endParaRPr lang="en-US" dirty="0"/>
          </a:p>
          <a:p>
            <a:pPr lvl="1"/>
            <a:r>
              <a:rPr lang="en-US" dirty="0" smtClean="0"/>
              <a:t>1.5 </a:t>
            </a:r>
            <a:r>
              <a:rPr lang="en-US" dirty="0"/>
              <a:t>days</a:t>
            </a:r>
          </a:p>
          <a:p>
            <a:r>
              <a:rPr lang="en-US" dirty="0" smtClean="0"/>
              <a:t>1 chicken takes 1.5 days to lay 1 egg</a:t>
            </a:r>
            <a:endParaRPr lang="en-US" dirty="0"/>
          </a:p>
          <a:p>
            <a:r>
              <a:rPr lang="en-US" dirty="0"/>
              <a:t>1.5 days </a:t>
            </a:r>
            <a:r>
              <a:rPr lang="en-US" dirty="0" smtClean="0"/>
              <a:t>chicken / egg </a:t>
            </a:r>
            <a:r>
              <a:rPr lang="en-US" dirty="0"/>
              <a:t>* (32 eggs / 2 chickens) </a:t>
            </a:r>
          </a:p>
          <a:p>
            <a:pPr lvl="1"/>
            <a:r>
              <a:rPr lang="en-US" dirty="0" smtClean="0"/>
              <a:t>1.5 * 16</a:t>
            </a:r>
          </a:p>
          <a:p>
            <a:pPr lvl="1"/>
            <a:r>
              <a:rPr lang="en-US" dirty="0" smtClean="0"/>
              <a:t>24 </a:t>
            </a:r>
            <a:r>
              <a:rPr lang="en-US" dirty="0"/>
              <a:t>days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518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owToGetAJobInTimesOfCrisis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90800" y="485653"/>
            <a:ext cx="4064000" cy="3048000"/>
          </a:xfrm>
        </p:spPr>
      </p:pic>
    </p:spTree>
    <p:extLst>
      <p:ext uri="{BB962C8B-B14F-4D97-AF65-F5344CB8AC3E}">
        <p14:creationId xmlns:p14="http://schemas.microsoft.com/office/powerpoint/2010/main" val="126652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Nature of 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Behavioral or technical?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31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your greatest pet peeve?</a:t>
            </a:r>
          </a:p>
          <a:p>
            <a:r>
              <a:rPr lang="en-US" dirty="0" smtClean="0"/>
              <a:t>Dangers</a:t>
            </a:r>
          </a:p>
          <a:p>
            <a:pPr lvl="1"/>
            <a:r>
              <a:rPr lang="en-US" dirty="0" smtClean="0"/>
              <a:t>Whiner</a:t>
            </a:r>
          </a:p>
          <a:p>
            <a:pPr lvl="1"/>
            <a:r>
              <a:rPr lang="en-US" dirty="0" smtClean="0"/>
              <a:t>Trivial</a:t>
            </a:r>
          </a:p>
          <a:p>
            <a:pPr lvl="1"/>
            <a:r>
              <a:rPr lang="en-US" dirty="0" smtClean="0"/>
              <a:t>Insincere</a:t>
            </a:r>
          </a:p>
          <a:p>
            <a:r>
              <a:rPr lang="en-US" dirty="0" smtClean="0"/>
              <a:t>My answer</a:t>
            </a:r>
          </a:p>
          <a:p>
            <a:pPr lvl="1"/>
            <a:r>
              <a:rPr lang="en-US" dirty="0" smtClean="0"/>
              <a:t>Blocking of sidewalks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people watched YouTube in the last hour?</a:t>
            </a:r>
          </a:p>
          <a:p>
            <a:r>
              <a:rPr lang="en-US" dirty="0" smtClean="0"/>
              <a:t>Obvious answer: check the server logs; however …</a:t>
            </a:r>
          </a:p>
          <a:p>
            <a:pPr lvl="1"/>
            <a:r>
              <a:rPr lang="en-US" dirty="0" smtClean="0"/>
              <a:t>Listen to music without watching</a:t>
            </a:r>
          </a:p>
          <a:p>
            <a:pPr lvl="1"/>
            <a:r>
              <a:rPr lang="en-US" dirty="0" smtClean="0"/>
              <a:t>Group video view (one connection, many people)</a:t>
            </a:r>
          </a:p>
          <a:p>
            <a:pPr lvl="1"/>
            <a:r>
              <a:rPr lang="en-US" dirty="0" smtClean="0"/>
              <a:t>Video plays, person(s) gone</a:t>
            </a:r>
            <a:endParaRPr lang="en-US" dirty="0"/>
          </a:p>
          <a:p>
            <a:r>
              <a:rPr lang="en-US" dirty="0" smtClean="0"/>
              <a:t>Real question: at what cost to obtain what accuracy?</a:t>
            </a:r>
          </a:p>
        </p:txBody>
      </p:sp>
    </p:spTree>
    <p:extLst>
      <p:ext uri="{BB962C8B-B14F-4D97-AF65-F5344CB8AC3E}">
        <p14:creationId xmlns:p14="http://schemas.microsoft.com/office/powerpoint/2010/main" val="3120172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You Don’t Know</a:t>
            </a:r>
            <a:br>
              <a:rPr lang="en-US" dirty="0" smtClean="0"/>
            </a:br>
            <a:r>
              <a:rPr lang="en-US" dirty="0" smtClean="0"/>
              <a:t>the Answer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SzPct val="100000"/>
              <a:buFont typeface="+mj-lt"/>
              <a:buAutoNum type="arabicParenR"/>
            </a:pPr>
            <a:r>
              <a:rPr lang="en-US" dirty="0" smtClean="0"/>
              <a:t>Here’s what I know</a:t>
            </a:r>
          </a:p>
          <a:p>
            <a:pPr>
              <a:buSzPct val="100000"/>
              <a:buFont typeface="+mj-lt"/>
              <a:buAutoNum type="arabicParenR"/>
            </a:pPr>
            <a:r>
              <a:rPr lang="en-US" dirty="0" smtClean="0"/>
              <a:t>Here’s what I don’t know</a:t>
            </a:r>
          </a:p>
          <a:p>
            <a:pPr>
              <a:buSzPct val="100000"/>
              <a:buFont typeface="+mj-lt"/>
              <a:buAutoNum type="arabicParenR"/>
            </a:pPr>
            <a:r>
              <a:rPr lang="en-US" dirty="0" smtClean="0"/>
              <a:t>Here’s how I’ll figure it out</a:t>
            </a:r>
          </a:p>
          <a:p>
            <a:pPr marL="0" indent="0">
              <a:buSzPct val="100000"/>
              <a:buNone/>
            </a:pPr>
            <a:endParaRPr lang="en-US" dirty="0" smtClean="0"/>
          </a:p>
          <a:p>
            <a:pPr marL="0" indent="0">
              <a:buSzPct val="100000"/>
              <a:buNone/>
            </a:pPr>
            <a:endParaRPr lang="en-US" dirty="0"/>
          </a:p>
          <a:p>
            <a:pPr>
              <a:buSzPct val="100000"/>
              <a:buFont typeface="+mj-lt"/>
              <a:buAutoNum type="arabicParenR"/>
            </a:pPr>
            <a:endParaRPr lang="en-US" dirty="0" smtClean="0"/>
          </a:p>
          <a:p>
            <a:pPr marL="0" indent="0">
              <a:spcBef>
                <a:spcPts val="0"/>
              </a:spcBef>
              <a:buSzPct val="100000"/>
              <a:buNone/>
            </a:pPr>
            <a:r>
              <a:rPr lang="en-US" sz="1400" dirty="0"/>
              <a:t>f</a:t>
            </a:r>
            <a:r>
              <a:rPr lang="en-US" sz="1400" dirty="0" smtClean="0"/>
              <a:t>rom </a:t>
            </a:r>
            <a:r>
              <a:rPr lang="en-US" sz="1400" dirty="0" err="1" smtClean="0"/>
              <a:t>CareerBuilder.com</a:t>
            </a:r>
            <a:endParaRPr lang="en-US" sz="1400" dirty="0" smtClean="0"/>
          </a:p>
          <a:p>
            <a:pPr marL="0" indent="0">
              <a:spcBef>
                <a:spcPts val="0"/>
              </a:spcBef>
              <a:buSzPct val="100000"/>
              <a:buNone/>
            </a:pPr>
            <a:r>
              <a:rPr lang="en-US" sz="1400" dirty="0" smtClean="0"/>
              <a:t>http</a:t>
            </a:r>
            <a:r>
              <a:rPr lang="en-US" sz="1400" dirty="0"/>
              <a:t>://</a:t>
            </a:r>
            <a:r>
              <a:rPr lang="en-US" sz="1400" dirty="0" err="1"/>
              <a:t>www.cnn.com</a:t>
            </a:r>
            <a:r>
              <a:rPr lang="en-US" sz="1400" dirty="0"/>
              <a:t>/2011/09/26/living/answer-questions-</a:t>
            </a:r>
            <a:r>
              <a:rPr lang="en-US" sz="1400" dirty="0" err="1"/>
              <a:t>cb</a:t>
            </a:r>
            <a:r>
              <a:rPr lang="en-US" sz="1400" dirty="0"/>
              <a:t>/</a:t>
            </a:r>
            <a:r>
              <a:rPr lang="en-US" sz="1400" dirty="0" err="1" smtClean="0"/>
              <a:t>index.html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18289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Badmouth former employers or coworkers</a:t>
            </a:r>
          </a:p>
          <a:p>
            <a:r>
              <a:rPr lang="en-US" dirty="0" smtClean="0"/>
              <a:t>Bring your cell phone</a:t>
            </a:r>
          </a:p>
          <a:p>
            <a:r>
              <a:rPr lang="en-US" dirty="0" smtClean="0"/>
              <a:t>Forget you are being evaluated</a:t>
            </a:r>
          </a:p>
          <a:p>
            <a:r>
              <a:rPr lang="en-US" dirty="0" smtClean="0"/>
              <a:t>Ask what’s in it for you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too personal; </a:t>
            </a:r>
            <a:r>
              <a:rPr lang="en-US" dirty="0" smtClean="0"/>
              <a:t>confide</a:t>
            </a:r>
          </a:p>
          <a:p>
            <a:r>
              <a:rPr lang="en-US" dirty="0" smtClean="0"/>
              <a:t>Ramble</a:t>
            </a:r>
          </a:p>
          <a:p>
            <a:r>
              <a:rPr lang="en-US" dirty="0" smtClean="0"/>
              <a:t>Give too-brief answers</a:t>
            </a:r>
          </a:p>
          <a:p>
            <a:r>
              <a:rPr lang="en-US" dirty="0" smtClean="0"/>
              <a:t>Let nerves take over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Taboo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National origin / citizenship</a:t>
            </a:r>
          </a:p>
          <a:p>
            <a:r>
              <a:rPr lang="en-US" dirty="0" smtClean="0"/>
              <a:t>Race / color / ethnicity</a:t>
            </a:r>
          </a:p>
          <a:p>
            <a:r>
              <a:rPr lang="en-US" dirty="0" smtClean="0"/>
              <a:t>Age</a:t>
            </a:r>
          </a:p>
          <a:p>
            <a:r>
              <a:rPr lang="en-US" dirty="0" smtClean="0"/>
              <a:t>Marital / family status</a:t>
            </a:r>
          </a:p>
          <a:p>
            <a:r>
              <a:rPr lang="en-US" dirty="0" smtClean="0"/>
              <a:t>Affiliations</a:t>
            </a:r>
          </a:p>
          <a:p>
            <a:r>
              <a:rPr lang="en-US" dirty="0" smtClean="0"/>
              <a:t>Personal (e.g., gender)</a:t>
            </a:r>
          </a:p>
          <a:p>
            <a:r>
              <a:rPr lang="en-US" dirty="0" smtClean="0"/>
              <a:t>Disabilities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745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Handling Taboo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Seek for the “legal” question behind the “illegal” question</a:t>
            </a:r>
          </a:p>
          <a:p>
            <a:r>
              <a:rPr lang="en-US" dirty="0" smtClean="0"/>
              <a:t>Answer the intention, not the illegal question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National Origin / Citizenship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Illegal</a:t>
            </a:r>
          </a:p>
          <a:p>
            <a:pPr lvl="1"/>
            <a:r>
              <a:rPr lang="en-US" dirty="0" smtClean="0"/>
              <a:t>Are you a US citizen?</a:t>
            </a:r>
          </a:p>
          <a:p>
            <a:r>
              <a:rPr lang="en-US" dirty="0" smtClean="0"/>
              <a:t>They probably meant</a:t>
            </a:r>
          </a:p>
          <a:p>
            <a:pPr lvl="1"/>
            <a:r>
              <a:rPr lang="en-US" dirty="0" smtClean="0"/>
              <a:t>Are you authorized to work in the United States?</a:t>
            </a:r>
          </a:p>
          <a:p>
            <a:pPr lvl="1"/>
            <a:r>
              <a:rPr lang="en-US" dirty="0" smtClean="0"/>
              <a:t>Are you qualified to receive a US security clearance?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Race / Color / Ethnicity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Illegal</a:t>
            </a:r>
            <a:endParaRPr lang="en-US" dirty="0" smtClean="0"/>
          </a:p>
          <a:p>
            <a:pPr lvl="1"/>
            <a:r>
              <a:rPr lang="en-US" dirty="0" smtClean="0"/>
              <a:t>Describe your ancestry.</a:t>
            </a:r>
          </a:p>
          <a:p>
            <a:pPr lvl="1"/>
            <a:r>
              <a:rPr lang="en-US" dirty="0" smtClean="0"/>
              <a:t>What race are you?</a:t>
            </a:r>
          </a:p>
          <a:p>
            <a:r>
              <a:rPr lang="en-US" dirty="0"/>
              <a:t>They probably meant</a:t>
            </a:r>
            <a:endParaRPr lang="en-US" dirty="0" smtClean="0"/>
          </a:p>
          <a:p>
            <a:pPr lvl="1"/>
            <a:r>
              <a:rPr lang="en-US" dirty="0" smtClean="0"/>
              <a:t>They’re racists.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Job Interviews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Illegal</a:t>
            </a:r>
            <a:endParaRPr lang="en-US" dirty="0" smtClean="0"/>
          </a:p>
          <a:p>
            <a:pPr lvl="1"/>
            <a:r>
              <a:rPr lang="en-US" dirty="0" smtClean="0"/>
              <a:t>How old are you?</a:t>
            </a:r>
          </a:p>
          <a:p>
            <a:pPr lvl="1"/>
            <a:r>
              <a:rPr lang="en-US" dirty="0" smtClean="0"/>
              <a:t>When will you retire?</a:t>
            </a:r>
          </a:p>
          <a:p>
            <a:r>
              <a:rPr lang="en-US" dirty="0"/>
              <a:t>They probably meant</a:t>
            </a:r>
            <a:endParaRPr lang="en-US" dirty="0" smtClean="0"/>
          </a:p>
          <a:p>
            <a:pPr lvl="1"/>
            <a:r>
              <a:rPr lang="en-US" dirty="0" smtClean="0"/>
              <a:t>Are you over 18?</a:t>
            </a:r>
          </a:p>
          <a:p>
            <a:pPr lvl="1"/>
            <a:r>
              <a:rPr lang="en-US" dirty="0" smtClean="0"/>
              <a:t>How long do you anticipate working for us?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Marital / Family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Illegal</a:t>
            </a:r>
            <a:endParaRPr lang="en-US" dirty="0" smtClean="0"/>
          </a:p>
          <a:p>
            <a:pPr lvl="1"/>
            <a:r>
              <a:rPr lang="en-US" dirty="0" smtClean="0"/>
              <a:t>What’s your marital status?</a:t>
            </a:r>
          </a:p>
          <a:p>
            <a:pPr lvl="1"/>
            <a:r>
              <a:rPr lang="en-US" dirty="0" smtClean="0"/>
              <a:t>How many children do you have?</a:t>
            </a:r>
          </a:p>
          <a:p>
            <a:pPr lvl="1"/>
            <a:r>
              <a:rPr lang="en-US" dirty="0" smtClean="0"/>
              <a:t>Do you plan to have a family? When?</a:t>
            </a:r>
          </a:p>
          <a:p>
            <a:r>
              <a:rPr lang="en-US" dirty="0"/>
              <a:t>They probably meant</a:t>
            </a:r>
            <a:endParaRPr lang="en-US" dirty="0" smtClean="0"/>
          </a:p>
          <a:p>
            <a:pPr lvl="1"/>
            <a:r>
              <a:rPr lang="en-US" dirty="0" smtClean="0"/>
              <a:t>Are you willing to relocate?</a:t>
            </a:r>
          </a:p>
          <a:p>
            <a:pPr lvl="1"/>
            <a:r>
              <a:rPr lang="en-US" dirty="0" smtClean="0"/>
              <a:t>Are you willing and able to travel?</a:t>
            </a:r>
          </a:p>
          <a:p>
            <a:pPr lvl="1"/>
            <a:r>
              <a:rPr lang="en-US" dirty="0" smtClean="0"/>
              <a:t>Are you willing and able to work overtime?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Affiliations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Illegal</a:t>
            </a:r>
            <a:endParaRPr lang="en-US" dirty="0" smtClean="0"/>
          </a:p>
          <a:p>
            <a:pPr lvl="1"/>
            <a:r>
              <a:rPr lang="en-US" dirty="0" smtClean="0"/>
              <a:t>What church do you belong to?</a:t>
            </a:r>
          </a:p>
          <a:p>
            <a:pPr lvl="1"/>
            <a:r>
              <a:rPr lang="en-US" dirty="0" smtClean="0"/>
              <a:t>What clubs do you belong to?</a:t>
            </a:r>
          </a:p>
          <a:p>
            <a:r>
              <a:rPr lang="en-US" dirty="0"/>
              <a:t>They probably meant</a:t>
            </a:r>
            <a:endParaRPr lang="en-US" dirty="0" smtClean="0"/>
          </a:p>
          <a:p>
            <a:pPr lvl="1"/>
            <a:r>
              <a:rPr lang="en-US" dirty="0" smtClean="0"/>
              <a:t>Are you willing and able to work weekends?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Illegal</a:t>
            </a:r>
            <a:endParaRPr lang="en-US" dirty="0" smtClean="0"/>
          </a:p>
          <a:p>
            <a:pPr lvl="1"/>
            <a:r>
              <a:rPr lang="en-US" dirty="0" smtClean="0"/>
              <a:t>Are you male or female?</a:t>
            </a:r>
          </a:p>
          <a:p>
            <a:pPr lvl="1"/>
            <a:r>
              <a:rPr lang="en-US" dirty="0" smtClean="0"/>
              <a:t>How often are you sick?</a:t>
            </a:r>
          </a:p>
          <a:p>
            <a:pPr lvl="1"/>
            <a:r>
              <a:rPr lang="en-US" dirty="0" smtClean="0"/>
              <a:t>Do you see a psychiatrist for stress?</a:t>
            </a:r>
          </a:p>
          <a:p>
            <a:r>
              <a:rPr lang="en-US" dirty="0"/>
              <a:t>They probably meant</a:t>
            </a:r>
            <a:endParaRPr lang="en-US" dirty="0" smtClean="0"/>
          </a:p>
          <a:p>
            <a:pPr lvl="1"/>
            <a:r>
              <a:rPr lang="en-US" dirty="0" smtClean="0"/>
              <a:t>What is your attendance record at work?</a:t>
            </a:r>
          </a:p>
          <a:p>
            <a:pPr lvl="1"/>
            <a:r>
              <a:rPr lang="en-US" dirty="0" smtClean="0"/>
              <a:t>How do you handle stress?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Illegal</a:t>
            </a:r>
            <a:endParaRPr lang="en-US" dirty="0" smtClean="0"/>
          </a:p>
          <a:p>
            <a:pPr lvl="1"/>
            <a:r>
              <a:rPr lang="en-US" dirty="0" smtClean="0"/>
              <a:t>Do you have any disabilities?</a:t>
            </a:r>
          </a:p>
          <a:p>
            <a:pPr lvl="1"/>
            <a:r>
              <a:rPr lang="en-US" dirty="0" smtClean="0"/>
              <a:t>How is your family’s health?</a:t>
            </a:r>
          </a:p>
          <a:p>
            <a:r>
              <a:rPr lang="en-US" dirty="0"/>
              <a:t>They probably meant</a:t>
            </a:r>
            <a:endParaRPr lang="en-US" dirty="0" smtClean="0"/>
          </a:p>
          <a:p>
            <a:pPr lvl="1"/>
            <a:r>
              <a:rPr lang="en-US" dirty="0" smtClean="0"/>
              <a:t>Are you able to perform the essential functions of the position?</a:t>
            </a:r>
          </a:p>
          <a:p>
            <a:pPr lvl="1"/>
            <a:r>
              <a:rPr lang="en-US" dirty="0" smtClean="0"/>
              <a:t>Do you anticipate any problems with being at work on time every day?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Remember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attitude says more than your answer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 the Interview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Send a thank-you note</a:t>
            </a:r>
          </a:p>
          <a:p>
            <a:r>
              <a:rPr lang="en-US" dirty="0" smtClean="0"/>
              <a:t>Follow up, but not aggressively</a:t>
            </a:r>
          </a:p>
          <a:p>
            <a:r>
              <a:rPr lang="en-US" dirty="0" smtClean="0"/>
              <a:t>Keep a journal</a:t>
            </a:r>
          </a:p>
          <a:p>
            <a:r>
              <a:rPr lang="en-US" dirty="0" smtClean="0"/>
              <a:t>Learn from your mistakes</a:t>
            </a:r>
          </a:p>
          <a:p>
            <a:r>
              <a:rPr lang="en-US" dirty="0" smtClean="0"/>
              <a:t>Keep searching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 a Thank You Note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Email</a:t>
            </a:r>
          </a:p>
          <a:p>
            <a:r>
              <a:rPr lang="en-US" dirty="0" smtClean="0"/>
              <a:t>Each interviewer</a:t>
            </a:r>
          </a:p>
          <a:p>
            <a:pPr lvl="1"/>
            <a:r>
              <a:rPr lang="en-US" dirty="0" smtClean="0"/>
              <a:t>No group thank you missives</a:t>
            </a:r>
          </a:p>
          <a:p>
            <a:r>
              <a:rPr lang="en-US" dirty="0" smtClean="0"/>
              <a:t>Soon, but not immediately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244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 Sure To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 it short</a:t>
            </a:r>
          </a:p>
          <a:p>
            <a:r>
              <a:rPr lang="en-US" dirty="0" smtClean="0"/>
              <a:t>Proofread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98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Thank you</a:t>
            </a:r>
          </a:p>
          <a:p>
            <a:pPr lvl="1"/>
            <a:r>
              <a:rPr lang="en-US" dirty="0" smtClean="0"/>
              <a:t>Opportunity</a:t>
            </a:r>
          </a:p>
          <a:p>
            <a:pPr lvl="1"/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Highlight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14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Arrive early</a:t>
            </a:r>
          </a:p>
          <a:p>
            <a:r>
              <a:rPr lang="en-US" dirty="0" smtClean="0"/>
              <a:t>Pay attention</a:t>
            </a:r>
          </a:p>
          <a:p>
            <a:r>
              <a:rPr lang="en-US" dirty="0" smtClean="0"/>
              <a:t>Be prepared to ask questions</a:t>
            </a:r>
          </a:p>
          <a:p>
            <a:r>
              <a:rPr lang="en-US" dirty="0" smtClean="0"/>
              <a:t>Research the company / position</a:t>
            </a:r>
          </a:p>
        </p:txBody>
      </p:sp>
    </p:spTree>
    <p:extLst>
      <p:ext uri="{BB962C8B-B14F-4D97-AF65-F5344CB8AC3E}">
        <p14:creationId xmlns:p14="http://schemas.microsoft.com/office/powerpoint/2010/main" val="3900191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Interest in job</a:t>
            </a:r>
          </a:p>
          <a:p>
            <a:pPr lvl="1"/>
            <a:r>
              <a:rPr lang="en-US" dirty="0" smtClean="0"/>
              <a:t>Why you want the job</a:t>
            </a:r>
          </a:p>
          <a:p>
            <a:pPr lvl="1"/>
            <a:r>
              <a:rPr lang="en-US" dirty="0" smtClean="0"/>
              <a:t>Why you are a good fit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421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Address issues, concerns</a:t>
            </a:r>
            <a:endParaRPr lang="en-US" dirty="0"/>
          </a:p>
          <a:p>
            <a:r>
              <a:rPr lang="en-US" dirty="0"/>
              <a:t>Continued conversation is good</a:t>
            </a:r>
          </a:p>
        </p:txBody>
      </p:sp>
    </p:spTree>
    <p:extLst>
      <p:ext uri="{BB962C8B-B14F-4D97-AF65-F5344CB8AC3E}">
        <p14:creationId xmlns:p14="http://schemas.microsoft.com/office/powerpoint/2010/main" val="733692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 smtClean="0"/>
              <a:t>Dress appropriately</a:t>
            </a:r>
          </a:p>
        </p:txBody>
      </p:sp>
      <p:pic>
        <p:nvPicPr>
          <p:cNvPr id="6" name="Content Placeholder 5" descr="nose-ring.jpg"/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007" r="-16007"/>
          <a:stretch>
            <a:fillRect/>
          </a:stretch>
        </p:blipFill>
        <p:spPr/>
      </p:pic>
      <p:pic>
        <p:nvPicPr>
          <p:cNvPr id="5" name="Can_I_Wear_My_Nose_Ring_to_the_Interview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4400" y="556260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869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Keep it positive; smile</a:t>
            </a:r>
          </a:p>
          <a:p>
            <a:r>
              <a:rPr lang="en-US" dirty="0" smtClean="0">
                <a:sym typeface="Wingdings"/>
              </a:rPr>
              <a:t>Be confident but not arrogant</a:t>
            </a:r>
          </a:p>
          <a:p>
            <a:r>
              <a:rPr lang="en-US" dirty="0" smtClean="0">
                <a:sym typeface="Wingdings"/>
              </a:rPr>
              <a:t>Be honest, truthful</a:t>
            </a:r>
          </a:p>
          <a:p>
            <a:r>
              <a:rPr lang="en-US" dirty="0" smtClean="0"/>
              <a:t>Be authentic</a:t>
            </a:r>
          </a:p>
          <a:p>
            <a:pPr lvl="1"/>
            <a:r>
              <a:rPr lang="en-US" dirty="0" smtClean="0"/>
              <a:t>If appropriate, discuss what you learned from mistakes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Bring a paper copy of </a:t>
            </a:r>
            <a:r>
              <a:rPr lang="en-US" dirty="0" smtClean="0"/>
              <a:t>résumé</a:t>
            </a:r>
          </a:p>
          <a:p>
            <a:r>
              <a:rPr lang="en-US" dirty="0" smtClean="0"/>
              <a:t>Display professional behavior</a:t>
            </a:r>
          </a:p>
          <a:p>
            <a:r>
              <a:rPr lang="en-US" dirty="0" smtClean="0"/>
              <a:t>Think out loud</a:t>
            </a:r>
          </a:p>
          <a:p>
            <a:pPr lvl="1"/>
            <a:r>
              <a:rPr lang="en-US" dirty="0"/>
              <a:t>How many ping pong balls fit into a 747</a:t>
            </a:r>
            <a:r>
              <a:rPr lang="en-US" dirty="0" smtClean="0"/>
              <a:t>?</a:t>
            </a:r>
          </a:p>
          <a:p>
            <a:pPr lvl="1"/>
            <a:r>
              <a:rPr lang="en-US" dirty="0"/>
              <a:t>How would you move Mount Fuji</a:t>
            </a:r>
            <a:r>
              <a:rPr lang="en-US" dirty="0" smtClean="0"/>
              <a:t>?</a:t>
            </a:r>
          </a:p>
          <a:p>
            <a:pPr lvl="1"/>
            <a:r>
              <a:rPr lang="en-US" dirty="0"/>
              <a:t>Which state should be eliminated from the United States?</a:t>
            </a:r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/>
              <a:t>How many ping pong balls fit into a 747?</a:t>
            </a:r>
          </a:p>
        </p:txBody>
      </p:sp>
      <p:pic>
        <p:nvPicPr>
          <p:cNvPr id="10" name="Content Placeholder 9" descr="Boeing_747-400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024" r="-702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7679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How would you move Mount Fuji?</a:t>
            </a:r>
          </a:p>
        </p:txBody>
      </p:sp>
      <p:pic>
        <p:nvPicPr>
          <p:cNvPr id="4" name="Content Placeholder 3" descr="Japan-Mt_Fuji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968" r="-219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00174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Inkwell">
  <a:themeElements>
    <a:clrScheme name="Inkwell">
      <a:dk1>
        <a:sysClr val="windowText" lastClr="000000"/>
      </a:dk1>
      <a:lt1>
        <a:sysClr val="window" lastClr="FFFFFF"/>
      </a:lt1>
      <a:dk2>
        <a:srgbClr val="584D2E"/>
      </a:dk2>
      <a:lt2>
        <a:srgbClr val="EFE7C3"/>
      </a:lt2>
      <a:accent1>
        <a:srgbClr val="860908"/>
      </a:accent1>
      <a:accent2>
        <a:srgbClr val="4A0505"/>
      </a:accent2>
      <a:accent3>
        <a:srgbClr val="7A500A"/>
      </a:accent3>
      <a:accent4>
        <a:srgbClr val="C47810"/>
      </a:accent4>
      <a:accent5>
        <a:srgbClr val="827752"/>
      </a:accent5>
      <a:accent6>
        <a:srgbClr val="B5BB83"/>
      </a:accent6>
      <a:hlink>
        <a:srgbClr val="C47810"/>
      </a:hlink>
      <a:folHlink>
        <a:srgbClr val="F0A43A"/>
      </a:folHlink>
    </a:clrScheme>
    <a:fontScheme name="Inkwell">
      <a:majorFont>
        <a:latin typeface="Goudy Old Style"/>
        <a:ea typeface=""/>
        <a:cs typeface=""/>
        <a:font script="Jpan" typeface="ＭＳ Ｐ明朝"/>
      </a:majorFont>
      <a:minorFont>
        <a:latin typeface="Goudy Old Style"/>
        <a:ea typeface=""/>
        <a:cs typeface=""/>
        <a:font script="Jpan" typeface="ＭＳ Ｐ明朝"/>
      </a:minorFont>
    </a:fontScheme>
    <a:fmtScheme name="Inkwel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15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101600" dist="381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  <a:softEdge rad="63500"/>
          </a:effectLst>
        </a:effectStyle>
      </a:effectStyleLst>
      <a:bgFillStyleLst>
        <a:blipFill rotWithShape="1">
          <a:blip xmlns:r="http://schemas.openxmlformats.org/officeDocument/2006/relationships" r:embed="rId3"/>
          <a:stretch/>
        </a:blipFill>
        <a:blipFill rotWithShape="1">
          <a:blip xmlns:r="http://schemas.openxmlformats.org/officeDocument/2006/relationships" r:embed="rId4"/>
          <a:stretch/>
        </a:blipFill>
        <a:blipFill rotWithShape="1">
          <a:blip xmlns:r="http://schemas.openxmlformats.org/officeDocument/2006/relationships" r:embed="rId5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Inkwell.thmx</Template>
  <TotalTime>1600</TotalTime>
  <Words>1429</Words>
  <Application>Microsoft Macintosh PowerPoint</Application>
  <PresentationFormat>On-screen Show (4:3)</PresentationFormat>
  <Paragraphs>287</Paragraphs>
  <Slides>41</Slides>
  <Notes>35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Inkwell</vt:lpstr>
      <vt:lpstr>PowerPoint Presentation</vt:lpstr>
      <vt:lpstr>PowerPoint Presentation</vt:lpstr>
      <vt:lpstr>Job Interviews</vt:lpstr>
      <vt:lpstr>Do’s</vt:lpstr>
      <vt:lpstr>Do’s</vt:lpstr>
      <vt:lpstr>Do’s</vt:lpstr>
      <vt:lpstr>Do’s</vt:lpstr>
      <vt:lpstr>How many ping pong balls fit into a 747?</vt:lpstr>
      <vt:lpstr>How would you move Mount Fuji?</vt:lpstr>
      <vt:lpstr>Which state should be eliminated from the United States?</vt:lpstr>
      <vt:lpstr>Do’s</vt:lpstr>
      <vt:lpstr>Standard Questions</vt:lpstr>
      <vt:lpstr>Standard Questions</vt:lpstr>
      <vt:lpstr>Standard Questions</vt:lpstr>
      <vt:lpstr>Do’s</vt:lpstr>
      <vt:lpstr>Do’s</vt:lpstr>
      <vt:lpstr>Organize Proposal Groups</vt:lpstr>
      <vt:lpstr>Job Interview Question</vt:lpstr>
      <vt:lpstr>Solution</vt:lpstr>
      <vt:lpstr>Nature of the Problem</vt:lpstr>
      <vt:lpstr>Sample Question</vt:lpstr>
      <vt:lpstr>Sample Question</vt:lpstr>
      <vt:lpstr>When You Don’t Know the Answer</vt:lpstr>
      <vt:lpstr>Don’ts</vt:lpstr>
      <vt:lpstr>Don’t</vt:lpstr>
      <vt:lpstr>Taboo Topics</vt:lpstr>
      <vt:lpstr>Handling Taboo Topics</vt:lpstr>
      <vt:lpstr>National Origin / Citizenship</vt:lpstr>
      <vt:lpstr>Race / Color / Ethnicity</vt:lpstr>
      <vt:lpstr>Age</vt:lpstr>
      <vt:lpstr>Marital / Family Status</vt:lpstr>
      <vt:lpstr>Affiliations</vt:lpstr>
      <vt:lpstr>Personal</vt:lpstr>
      <vt:lpstr>Disabilities</vt:lpstr>
      <vt:lpstr>Remember</vt:lpstr>
      <vt:lpstr>After the Interview</vt:lpstr>
      <vt:lpstr>Send a Thank You Note</vt:lpstr>
      <vt:lpstr>Be Sure To …</vt:lpstr>
      <vt:lpstr>Content</vt:lpstr>
      <vt:lpstr>Content</vt:lpstr>
      <vt:lpstr>Content</vt:lpstr>
    </vt:vector>
  </TitlesOfParts>
  <Company>BYU-Idaho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Job Interviews</dc:title>
  <dc:creator>Kevin Twitchell</dc:creator>
  <cp:lastModifiedBy>Kevin Twitchell</cp:lastModifiedBy>
  <cp:revision>122</cp:revision>
  <cp:lastPrinted>2012-01-27T16:53:47Z</cp:lastPrinted>
  <dcterms:created xsi:type="dcterms:W3CDTF">2011-02-11T15:50:18Z</dcterms:created>
  <dcterms:modified xsi:type="dcterms:W3CDTF">2014-01-15T19:18:45Z</dcterms:modified>
</cp:coreProperties>
</file>

<file path=docProps/thumbnail.jpeg>
</file>